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44" r:id="rId25"/>
    <p:sldId id="1145" r:id="rId26"/>
    <p:sldId id="1146" r:id="rId27"/>
    <p:sldId id="1147" r:id="rId28"/>
    <p:sldId id="1148" r:id="rId29"/>
    <p:sldId id="1149" r:id="rId30"/>
    <p:sldId id="1150" r:id="rId31"/>
    <p:sldId id="1151" r:id="rId32"/>
    <p:sldId id="1152" r:id="rId33"/>
    <p:sldId id="1153" r:id="rId34"/>
    <p:sldId id="1154" r:id="rId35"/>
    <p:sldId id="1155" r:id="rId36"/>
    <p:sldId id="1156" r:id="rId37"/>
    <p:sldId id="1157" r:id="rId38"/>
    <p:sldId id="1158" r:id="rId39"/>
    <p:sldId id="1159" r:id="rId40"/>
    <p:sldId id="1160" r:id="rId41"/>
    <p:sldId id="1161" r:id="rId42"/>
    <p:sldId id="1162" r:id="rId43"/>
    <p:sldId id="1163" r:id="rId44"/>
    <p:sldId id="1164" r:id="rId45"/>
    <p:sldId id="1165" r:id="rId46"/>
    <p:sldId id="1166" r:id="rId4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  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名师预测卷</a:t>
            </a:r>
            <a:endParaRPr lang="en-US" altLang="zh-CN" sz="50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D21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福建省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2026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年名师预测卷（三）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如图所示是一张九年级学生的创意毕业照，利用视觉错位一次拍照而成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关于拍摄过程下列说法正确的是（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手通过镜头成的是正立、放大的虚像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学生通过镜头成的是倒立、缩小的实像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学生和手到照相机镜头的距离相同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若撤走手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这群学生的像将会变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390" y="1532963"/>
            <a:ext cx="2623787" cy="26022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61197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铜导线弯折成如图形状并拧紧固定在灵敏电流计（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）接线柱上，构成一个整体；在铜导线旁有一条形磁铁，其中心与铜导线等高且对齐，铜导线足够长，不考虑磁场对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表内部电路的影响；以下的操作中，能使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表有感应电流通过的是（　　）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35" y="2708920"/>
            <a:ext cx="11108085" cy="22528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7958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如图所示，将大小和形状相同的红、蓝圆环粘成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字，将其竖直放入水中，下边的蓝环刚好浸没（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图中只是操作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关于在水面上方看到的现象，判断正确的是（　　）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看到水中的蓝环是光的折射所成的等大虚像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红环在水中的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是光的反射所成的等大虚像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红环在水中的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比水面上的红环更明亮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红环在水中的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和看到的蓝环完全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重合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406" y="2060848"/>
            <a:ext cx="3252851" cy="2389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9866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在青少年科技创新大赛中，某同学的发明作品《浮力秤》参加了展评，该作品可方便地称量物体的质量，其构造如图所示，透明大筒中水足够深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已知小筒底面积为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，总长为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，盘中不放物体时，小筒浸入水中的长度为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在小筒上与水面相平位置标记为零刻度线，再向上画出刻度线，标上质量值，浮力秤就做好了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小筒及秤盘的总质量为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1 600 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该秤能称出物体的最大质量是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880 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小筒上表示质量的刻度线是不均匀的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若想增大该浮力秤的最大测量值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可以减小透明大筒中液体的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358" y="2996952"/>
            <a:ext cx="3240360" cy="22396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9696" y="30940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家庭用的燃气报警器一般安装在厨房，当燃气浓度达到报警设定值时，燃气报警器发出声光报警信号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图甲所示为小阳设计的燃气泄漏检测电路，其中电源电压恒定不变，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为气敏电阻，其阻值随燃气浓度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的变化图线如图乙所示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后，当发生燃气泄漏时，下列判断正确的是（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电路中的电流变大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电路总功率变小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电压表的示数变小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电路消耗电能变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3068960"/>
            <a:ext cx="4163662" cy="21119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51390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如图所示是燃气灶烧水的情境和该燃气灶灶头的示意图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天然气本身无色无味，为了安全和警示，通常会向天然气中加入臭味剂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据此完成下题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）拧动点火装置，若燃气未点燃，会闻到臭味，说明燃气在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，闻到臭味表明分子在不停地做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3645024"/>
            <a:ext cx="5998388" cy="26370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07574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泄漏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69128" y="304796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无规则运动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）拧动点火装置，天然气和空气在进口处混合流向燃烧头被点燃，天然气不会从进口处外泄，是因为天然气的喷入导致进口处的天然气流速大，压强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）大气压强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请列举一个流速与压强的关系实例：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3323560"/>
            <a:ext cx="6552728" cy="28807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27654" y="136907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小于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8" y="2463279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站台边缘设置</a:t>
            </a:r>
            <a:r>
              <a:rPr lang="en-US" altLang="zh-CN" sz="2400">
                <a:latin typeface="+mn-ea"/>
                <a:ea typeface="+mn-ea"/>
              </a:rPr>
              <a:t>“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安全线</a:t>
            </a:r>
            <a:r>
              <a:rPr lang="en-US" altLang="zh-CN" sz="2400">
                <a:latin typeface="+mn-ea"/>
                <a:ea typeface="+mn-ea"/>
              </a:rPr>
              <a:t>”</a:t>
            </a: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如图甲所示，鸡蛋放在泡沫板的凹槽内，脚穿软底鞋站在鸡蛋上，鸡蛋并没有破裂，这是通过增大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来减小对鸡蛋的压强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如图乙所示，在瓶中放入点燃的酒精棉，用剥壳的熟鸡蛋堵住瓶口，过了一会儿发现鸡蛋在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的作用下进入瓶中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2708920"/>
            <a:ext cx="6264696" cy="34572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04870" y="137769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受力面积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95606" y="190837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大气压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小明按人类对磁的认识历程，对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电与磁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知识进行梳理，请填写图中对应序号位置的内容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988840"/>
            <a:ext cx="8550787" cy="2880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58702" y="499870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指南针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3038" y="4920628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通电导体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如图甲所示是《天工开物》记载的水碓（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duì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西汉末年出现的机械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），水流冲击水轮转动，推动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处碓尾把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处碓头的石杵举起、落下，不断舂米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如图乙所示，水碓可视为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杠杆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某水力发电厂将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的水从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 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高处落下冲击水轮机，水轮机获得的能量为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8.6×10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，那么水冲击水轮机的效率是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3140968"/>
            <a:ext cx="9462841" cy="32765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2758" y="19464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费力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19542" y="2516964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86</a:t>
            </a:r>
            <a:r>
              <a:rPr lang="en-US" altLang="zh-CN" sz="2400">
                <a:ea typeface="黑体" panose="02010609060101010101" pitchFamily="49" charset="-122"/>
              </a:rPr>
              <a:t>%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3141"/>
            <a:ext cx="11485848" cy="5322163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下列用电器的工作原理能够用焦耳定律解释的是（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电烤炉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发电机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麦克风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的金文写法，表示用火烧煮食物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下列实例与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改变物体内能的方式相同的是（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围炉取暖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弯折铁丝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搓手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取暖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110" y="3861048"/>
            <a:ext cx="2196976" cy="254763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607374" y="1844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86894" y="37890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小明准备利用弹簧测力计、一只小桶制成一杆简单液体密度秤，如图所示，已知小桶重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，容积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、在小桶中加满待测液体就可以直接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出该液体的密度，在这测力计上，密度为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刻度应标在原刻度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处，此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密度秤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的测量范围是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830" y="3087912"/>
            <a:ext cx="2159894" cy="32593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471470" y="1921484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86894" y="2492896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0</a:t>
            </a:r>
            <a:r>
              <a:rPr lang="zh-CN" altLang="en-US" sz="2400">
                <a:ea typeface="黑体" panose="02010609060101010101" pitchFamily="49" charset="-122"/>
              </a:rPr>
              <a:t>～</a:t>
            </a:r>
            <a:r>
              <a:rPr lang="en-US" altLang="zh-CN" sz="2400" smtClean="0">
                <a:ea typeface="等线" panose="02010600030101010101" pitchFamily="2" charset="-122"/>
              </a:rPr>
              <a:t>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）如图所示为中外交换生在福州过新春手工制作的花灯，请画出花灯所受力的示意图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2800106"/>
            <a:ext cx="2762250" cy="32211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238176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875" y="2070550"/>
            <a:ext cx="2442645" cy="348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）请在图中画出射入光线通过透镜后的折射光线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1916832"/>
            <a:ext cx="5467350" cy="34575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2558" y="141277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062" y="1563426"/>
            <a:ext cx="5047619" cy="301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如图所示，在装有水的密封矿泉水瓶中加入一些茶叶，部分茶叶上由于粘有气泡而处于漂浮状态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用力挤压矿泉水瓶后，原本漂浮的茶叶逐渐下沉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请回答下列问题：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）茶叶漂浮时所受的浮力与重力大小关系如何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1528" y="3993628"/>
            <a:ext cx="55996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茶叶漂浮时所受的浮力与重力大小相等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486" y="2492896"/>
            <a:ext cx="1435535" cy="235361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811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）请利用浮力知识解释用力挤压矿泉水瓶后，原本漂浮的茶叶逐渐下沉的原因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522920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用力挤压矿泉水瓶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瓶内压强增大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气泡体积减小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茶叶排开液体体积减小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液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gV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浮力减小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重力不变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此时浮力小于重力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所以茶叶下沉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554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）小明在观看冰壶比赛时猜想：如果水平冰面足够光滑，冰壶会永远运动下去吗？他用如图甲所示装置来探究他的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）分别选用毛巾、棉布和木板进行实验，目的是通过改变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改变小车在水平面运动时受到的摩擦阻力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2226694"/>
            <a:ext cx="7200800" cy="29943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03518" y="5207267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水平面粗糙程度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）如图乙所示的是小车在不同水平面上运动时速度与时间的关系图像，其中表示小车在毛巾表面上运动的图线是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）根据实验结果可以得出：水平面越光滑，小车受到的阻力越小，速度减小得越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）评估交流：小车在斜面同一位置处由静止释放还是以一定速度释放？请说明理由：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4092357"/>
            <a:ext cx="5832648" cy="24254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1110" y="1412776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c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66614" y="24841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慢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68326" y="3556212"/>
            <a:ext cx="7570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静止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如果以一定的速度释放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无法保证每次速度相同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）某项目式学习小组探究海陆风的成因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【任务一】探究水和沙子吸热升温的现象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）如图甲所示，在两箱子中分别装入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相等、初温相同的水和沙子，用相同规格的两个白炽灯模拟太阳对水和沙子加热，每隔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分钟记录两数显温度计示数，如下表所示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080421"/>
              </p:ext>
            </p:extLst>
          </p:nvPr>
        </p:nvGraphicFramePr>
        <p:xfrm>
          <a:off x="360854" y="3699703"/>
          <a:ext cx="7246519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15855">
                  <a:extLst>
                    <a:ext uri="{9D8B030D-6E8A-4147-A177-3AD203B41FA5}">
                      <a16:colId xmlns:a16="http://schemas.microsoft.com/office/drawing/2014/main" val="2847845879"/>
                    </a:ext>
                  </a:extLst>
                </a:gridCol>
                <a:gridCol w="1115855">
                  <a:extLst>
                    <a:ext uri="{9D8B030D-6E8A-4147-A177-3AD203B41FA5}">
                      <a16:colId xmlns:a16="http://schemas.microsoft.com/office/drawing/2014/main" val="158406515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2176920717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201869784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186856777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1443292763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2447548510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654109826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2490601755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3579299422"/>
                    </a:ext>
                  </a:extLst>
                </a:gridCol>
                <a:gridCol w="557201">
                  <a:extLst>
                    <a:ext uri="{9D8B030D-6E8A-4147-A177-3AD203B41FA5}">
                      <a16:colId xmlns:a16="http://schemas.microsoft.com/office/drawing/2014/main" val="192144181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加热时间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/min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89094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9546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沙子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7873049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398" y="3429000"/>
            <a:ext cx="4215800" cy="17553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83238" y="191140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质量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）请根据表中数据，分析可得，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）吸热升温更快，测得沙子比热容为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［水的比热容为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692" y="2537532"/>
            <a:ext cx="8646987" cy="36004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5126" y="82728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沙子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49186" y="1401877"/>
            <a:ext cx="1443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0.84</a:t>
            </a:r>
            <a:r>
              <a:rPr lang="en-US" altLang="zh-CN" sz="2400">
                <a:latin typeface="+mj-ea"/>
                <a:ea typeface="+mj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【任务二】模拟海边的风向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）如图乙所示，取下箱子封口盖，在侧面分别开一小孔后，接上一个两端开口的透明细管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，将一支点燃的香放在细管中，一段时间后，观察到白烟将会从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）管口冒出，模拟风向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用白烟的流向模拟风向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所用方法相同的是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用喷水雾的方法显示光路　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用磁感线来描述磁体周围的磁场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用两个大小相同的蜡烛比较像和物的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3238" y="3573016"/>
            <a:ext cx="5707011" cy="23762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679382" y="3008277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）【探究名称】探究液体内部的压强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【问题】小业同学在游泳池里学习游泳，他发现自己在练习踩水（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）时，水面只到自己下巴位置，自己就感觉到呼吸困难，教练告诉他这是水压产生的结果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小业想探究液体压强与哪些因素有关？搞明白呼吸困难的原因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关于这个问题，两人做出了以下的猜想：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：液体压强与液体的深度有关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：液体压强与液体的密度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4509120"/>
            <a:ext cx="8410302" cy="212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住宅门窗安装如图所示的双层真空玻璃，具有很好的隔音效果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隔音说明了声音的振动已经停止了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隔音是由于声音不能在真空中传播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隔音是将声音从声源处减弱了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隔音是将声音的音调降低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990" y="1412776"/>
            <a:ext cx="2966600" cy="27779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【证据】（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甲所示，在选用金属盒上的橡皮膜时，宜选用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）一些的较好；橡皮膜在同种液体、同一深度处时，为了使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形管内左右液面高度差增大一点，可以采取的措施是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改用内径更细的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形管中换用密度更大的液体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形管中换用密度更小的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4114563"/>
            <a:ext cx="8410302" cy="21247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27654" y="8367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薄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602479" y="1945917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形压强计完成了如图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所示的实验操作，其中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两图的现象能解释小业游泳其时发现的问题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请你写出能够支持猜想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的一个生活现象：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根据这一现象，当把一个六面蒙有绷紧程度相同的橡皮膜的立方体置于张水中时，如图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所示，能基本反映橡皮膜受到水的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压强情况的是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873"/>
          <a:stretch/>
        </p:blipFill>
        <p:spPr>
          <a:xfrm>
            <a:off x="198550" y="3518027"/>
            <a:ext cx="6112680" cy="23712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99462" y="83671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乙、丙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8" y="191140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拦河大坝上窄下宽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391350" y="3031456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D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9254" y="3771011"/>
            <a:ext cx="5432576" cy="210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【解释】两人为验证猜想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，对比了图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中相应的图，可得出结论：在同一深度时，液体密度越大，液体压强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542" y="2437902"/>
            <a:ext cx="11903502" cy="30073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06974" y="13745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越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【交流】实验结束后，两人在交流评估时反思：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）根据实验探究结果，如图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所示的居民楼顶的两个完全相同的水箱，若箱内盛满水，同时打开两容器底部出水口（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出水口的大小相同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）的阀门，则水箱中的水是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先流完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先流完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同时流完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）做实验时经常会出现原本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形管内相平的液面在每次测完压强后，无法恢复相平的情况，请写出解决这种现象的实验操作：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463279"/>
            <a:ext cx="15937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先流完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815286" y="357301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重新拆装橡胶管　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4162440"/>
            <a:ext cx="4013823" cy="233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凸透镜成像规律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实验中，如图所示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" y="1484784"/>
            <a:ext cx="11677914" cy="2754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4244895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）如图甲所示，凸透镜位置固定，蜡烛放在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b="0" kern="100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0.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0 cm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刻度线位置时，移动光屏发现光屏上始终能呈现一个面积大小不变的光斑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）在图甲中将蜡烛移动至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刻度线处，则观察到的像是图乙中的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），此时将蜡烛向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）移动，观察到的像会变大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）实验小组又借来同学的眼镜并将其靠近凸透镜左侧（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），发现光屏上的原本清晰的像变模糊，将蜡烛远离凸透镜出现清晰的像，则该同学戴的是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）眼镜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194" y="4221088"/>
            <a:ext cx="9651168" cy="22762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43678" y="836712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959302" y="13831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左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35730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近视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电流的大小与哪些因素有关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）如图甲所示，先后将夹子夹在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两处，发现夹在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处时灯泡的亮度更亮，即通过灯泡的电流更大，由此猜想电流的大小与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有关；当夹子夹在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处时，在电路中再串联一个电阻（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图中未画出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），发现灯泡的亮度与上次比变暗，即通过灯泡的电流变小，由此猜想电流的大小与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1484784"/>
            <a:ext cx="10638909" cy="25162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31310" y="469356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电压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879182" y="573325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电阻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）采用图乙电路进行实验探究，先探究电流的大小与电阻的关系，已知电源电压为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，滑动变阻器的规格是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的定值电阻接入电路，移动滑动变阻器，使电压表的示数为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，记下此时电流表的示数（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；再用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的定值电阻代替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的定值电阻，发现电压表的示数大于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，接下来应该移动滑动变阻器的滑片使其阻值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），直到电压表示数为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，记下此时电流表的示数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4162440"/>
            <a:ext cx="9671735" cy="22875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7872" y="2484109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0.4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35366" y="300557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33384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）然后用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的定值电阻代替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的定值电阻，发现无论如何移动滑动变阻器的滑片，电压表的示数始终大于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，接下来的合理操作是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重新实验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使电压保持不变为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V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的滑动变阻器继续实验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）把实验数据绘制成如图丁所示的图像，由此得出结论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）若把定值电阻改为小灯泡，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）得出该实验结论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4221088"/>
            <a:ext cx="9671735" cy="22875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76296" y="1277386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99462" y="2679259"/>
            <a:ext cx="3276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在电压一定时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通过导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0590" y="3140924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体的电流与导体的电阻成反比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10516" y="362846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月，我国分体式飞行汽车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陆地航母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全球首次公开飞行，如图所示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若整车的总质量为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，飞行器可以在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内飞行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 km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）求飞行汽车静止时受到的重力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7265" y="4076888"/>
            <a:ext cx="1163900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飞行汽车静止时受到的重力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mg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2.8×10</a:t>
            </a:r>
            <a:r>
              <a:rPr lang="en-US" altLang="zh-CN" sz="2400" kern="100" baseline="30000">
                <a:latin typeface="+mn-lt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4774" y="4652952"/>
            <a:ext cx="7726139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）求飞行器在这段时间内飞行的平均速度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19718" y="5037566"/>
                <a:ext cx="11368120" cy="15597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飞行器可以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min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内飞行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15 km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飞行器在这段时间内飞行的平均速度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15000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25 m/s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18" y="5037566"/>
                <a:ext cx="11368120" cy="1559786"/>
              </a:xfrm>
              <a:prstGeom prst="rect">
                <a:avLst/>
              </a:prstGeom>
              <a:blipFill>
                <a:blip r:embed="rId2"/>
                <a:stretch>
                  <a:fillRect l="-858" b="-2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94" y="2366148"/>
            <a:ext cx="3186865" cy="171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如图所示为汽车头枕应调整到的正确位置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下列碰撞事故中，头枕能起到保护司机头颈作用的是（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前行时突然刹车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前行时撞上前车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静止时受到前车撞击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静止时受到后车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1628800"/>
            <a:ext cx="3259358" cy="34350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0830" y="14551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）飞行汽车在水平地面以速度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72 km/h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匀速行驶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 min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，若受到的阻力为车重的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0.05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，求汽车在匀速行驶时牵引力的功率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891042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飞行汽车在水平地面的速度</a:t>
            </a:r>
            <a:r>
              <a:rPr lang="en-US" altLang="zh-CN" sz="2400" i="1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72km/h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20m/s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因为匀速运动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牵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05</a:t>
            </a:r>
            <a:r>
              <a:rPr lang="en-US" altLang="zh-CN" sz="2400" i="1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05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牵引力的功率</a:t>
            </a:r>
            <a:r>
              <a:rPr lang="en-US" altLang="zh-CN" sz="2400" i="1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Fv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20m/s</a:t>
            </a:r>
            <a:r>
              <a:rPr lang="zh-CN" altLang="zh-CN" sz="2400" kern="100">
                <a:latin typeface="+mj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>
                <a:latin typeface="+mj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343" y="1913659"/>
            <a:ext cx="5645727" cy="30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）茶吧机有设计合理、节能省电、上水方便等优点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图为某品牌茶吧机，其部分参数如下表所示，请结合表中信息完成下列问题：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774867"/>
              </p:ext>
            </p:extLst>
          </p:nvPr>
        </p:nvGraphicFramePr>
        <p:xfrm>
          <a:off x="360854" y="2060848"/>
          <a:ext cx="5950375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380150">
                  <a:extLst>
                    <a:ext uri="{9D8B030D-6E8A-4147-A177-3AD203B41FA5}">
                      <a16:colId xmlns:a16="http://schemas.microsoft.com/office/drawing/2014/main" val="4197305260"/>
                    </a:ext>
                  </a:extLst>
                </a:gridCol>
                <a:gridCol w="3570225">
                  <a:extLst>
                    <a:ext uri="{9D8B030D-6E8A-4147-A177-3AD203B41FA5}">
                      <a16:colId xmlns:a16="http://schemas.microsoft.com/office/drawing/2014/main" val="107617293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产品参数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7215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型号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******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320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水壶加热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220V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1450W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茶壶保温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220V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018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水壶额定容量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2L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681804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944" y="1484784"/>
            <a:ext cx="2365710" cy="393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）求额定容量的水质量；（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1.0×10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5468960"/>
                <a:ext cx="11161240" cy="7683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latin typeface="+mn-lt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得额定容量水的质量为</a:t>
                </a:r>
                <a:r>
                  <a:rPr lang="en-US" altLang="zh-CN" sz="2400" i="1" kern="100">
                    <a:latin typeface="+mn-lt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latin typeface="+mn-lt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400" i="1" kern="100">
                    <a:latin typeface="+mn-lt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1.0×10</a:t>
                </a:r>
                <a:r>
                  <a:rPr lang="en-US" altLang="zh-CN" sz="2400" kern="100" baseline="30000">
                    <a:latin typeface="+mn-lt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4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2kg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5468960"/>
                <a:ext cx="11161240" cy="768352"/>
              </a:xfrm>
              <a:prstGeom prst="rect">
                <a:avLst/>
              </a:prstGeom>
              <a:blipFill>
                <a:blip r:embed="rId2"/>
                <a:stretch>
                  <a:fillRect l="-819" b="-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54" y="1449144"/>
            <a:ext cx="2376264" cy="395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）求将额定容量的水从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加热到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，水需要吸收的热量；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［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4.2×10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5107066"/>
            <a:ext cx="1142298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水需要吸收的热量为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2kg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086" y="1556792"/>
            <a:ext cx="1955132" cy="325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）该茶吧机将水烧开时，显示的温度为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若该茶吧机在武夷山山顶附近，请判断此时显示的温度是否准确，并说明理由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625076"/>
            <a:ext cx="1156700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不准确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因为水的沸点在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标准大气压下为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而大气压会随着海拔的升高而降低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导致水的沸点降低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武夷山海拔较高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气压低于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标准大气压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所以烧开的水温度达不到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1412776"/>
            <a:ext cx="1955132" cy="325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）如图甲所示，某贵州桥梁技术研究小组在实验室做</a:t>
            </a:r>
            <a:r>
              <a:rPr lang="en-US" altLang="zh-CN" kern="1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钢梁承重后的下垂量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的模拟测试，他们用厚钢尺制成了一座跨度为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的桥梁，并设计了一个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厚钢尺桥梁受压后下垂量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的测试仪，测试仪由压力传感器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与外部电路组成（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图乙中，所用电流表量程为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，电压表量程为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0~15 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，测量发现当压力为某一数值时，电压表的示数为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 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，电流表示数为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0.2 A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进一步测得，当压力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 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时，电路中的电流为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；当压力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 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时，电路中的电流为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；且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相差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0.1A.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压力传感器的电阻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与压力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的关系如表所示，忽略传感器与钢梁自重产生的影响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8037" y="4869160"/>
            <a:ext cx="4892275" cy="183515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661240"/>
              </p:ext>
            </p:extLst>
          </p:nvPr>
        </p:nvGraphicFramePr>
        <p:xfrm>
          <a:off x="349009" y="4869160"/>
          <a:ext cx="648071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016224">
                  <a:extLst>
                    <a:ext uri="{9D8B030D-6E8A-4147-A177-3AD203B41FA5}">
                      <a16:colId xmlns:a16="http://schemas.microsoft.com/office/drawing/2014/main" val="2063915406"/>
                    </a:ext>
                  </a:extLst>
                </a:gridCol>
                <a:gridCol w="820550">
                  <a:extLst>
                    <a:ext uri="{9D8B030D-6E8A-4147-A177-3AD203B41FA5}">
                      <a16:colId xmlns:a16="http://schemas.microsoft.com/office/drawing/2014/main" val="1549668862"/>
                    </a:ext>
                  </a:extLst>
                </a:gridCol>
                <a:gridCol w="607324">
                  <a:extLst>
                    <a:ext uri="{9D8B030D-6E8A-4147-A177-3AD203B41FA5}">
                      <a16:colId xmlns:a16="http://schemas.microsoft.com/office/drawing/2014/main" val="2070010543"/>
                    </a:ext>
                  </a:extLst>
                </a:gridCol>
                <a:gridCol w="607324">
                  <a:extLst>
                    <a:ext uri="{9D8B030D-6E8A-4147-A177-3AD203B41FA5}">
                      <a16:colId xmlns:a16="http://schemas.microsoft.com/office/drawing/2014/main" val="213213823"/>
                    </a:ext>
                  </a:extLst>
                </a:gridCol>
                <a:gridCol w="607324">
                  <a:extLst>
                    <a:ext uri="{9D8B030D-6E8A-4147-A177-3AD203B41FA5}">
                      <a16:colId xmlns:a16="http://schemas.microsoft.com/office/drawing/2014/main" val="1220138367"/>
                    </a:ext>
                  </a:extLst>
                </a:gridCol>
                <a:gridCol w="607324">
                  <a:extLst>
                    <a:ext uri="{9D8B030D-6E8A-4147-A177-3AD203B41FA5}">
                      <a16:colId xmlns:a16="http://schemas.microsoft.com/office/drawing/2014/main" val="2252706071"/>
                    </a:ext>
                  </a:extLst>
                </a:gridCol>
                <a:gridCol w="607324">
                  <a:extLst>
                    <a:ext uri="{9D8B030D-6E8A-4147-A177-3AD203B41FA5}">
                      <a16:colId xmlns:a16="http://schemas.microsoft.com/office/drawing/2014/main" val="1668639520"/>
                    </a:ext>
                  </a:extLst>
                </a:gridCol>
                <a:gridCol w="607324">
                  <a:extLst>
                    <a:ext uri="{9D8B030D-6E8A-4147-A177-3AD203B41FA5}">
                      <a16:colId xmlns:a16="http://schemas.microsoft.com/office/drawing/2014/main" val="4171232413"/>
                    </a:ext>
                  </a:extLst>
                </a:gridCol>
              </a:tblGrid>
              <a:tr h="1959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压力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922490"/>
                  </a:ext>
                </a:extLst>
              </a:tr>
              <a:tr h="580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压力传感器电阻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632221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2562453" y="5662989"/>
            <a:ext cx="4108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kern="100" dirty="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30     25    20    15    10     5     0</a:t>
            </a:r>
            <a:endParaRPr lang="zh-CN" altLang="zh-CN" sz="2400" b="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923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1126" y="1963504"/>
            <a:ext cx="256192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）电源电压</a:t>
            </a:r>
            <a:r>
              <a:rPr lang="en-US" altLang="zh-CN" sz="2400" b="0" i="1" kern="100">
                <a:solidFill>
                  <a:srgbClr val="000000"/>
                </a:solidFill>
                <a:cs typeface="Times New Roman" panose="02020603050405020304" pitchFamily="18" charset="0"/>
              </a:rPr>
              <a:t>U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406574" y="3068960"/>
                <a:ext cx="11487994" cy="19982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）若已知厚钢尺桥梁受到压力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与下垂量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满足关系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US" altLang="zh-CN" sz="2400" b="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den>
                    </m:f>
                  </m:oMath>
                </a14:m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k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b="0" kern="1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b="0" kern="1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="0" kern="1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m/N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），且工程学上要求为了保证钢梁结构稳定，其下垂量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允许范围应为其跨度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的</a:t>
                </a:r>
                <a:r>
                  <a:rPr lang="en-US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2%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以内，则为了保证电路安全和桥梁稳定，钢尺的最大跨度</a:t>
                </a:r>
                <a:r>
                  <a:rPr lang="en-US" altLang="zh-CN" sz="2400" b="0" i="1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 b="0" kern="1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为多少米？</a:t>
                </a:r>
                <a:endParaRPr lang="zh-CN" altLang="zh-CN" sz="1400" b="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3068960"/>
                <a:ext cx="11487994" cy="1998239"/>
              </a:xfrm>
              <a:prstGeom prst="rect">
                <a:avLst/>
              </a:prstGeom>
              <a:blipFill>
                <a:blip r:embed="rId2"/>
                <a:stretch>
                  <a:fillRect l="-849" r="-796" b="-2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06574" y="1340768"/>
            <a:ext cx="81624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cs typeface="Times New Roman" panose="02020603050405020304" pitchFamily="18" charset="0"/>
              </a:rPr>
              <a:t>20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0892" y="2582521"/>
            <a:ext cx="101745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2654" y="4975444"/>
            <a:ext cx="2406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最大跨度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 m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7014" y="491518"/>
            <a:ext cx="7144964" cy="268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7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连通器在日常生活和生产中应用广泛，如图所示事例中不是利用连通器原理工作的是（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活塞式抽水机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地漏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三峡船闸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反水弯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060848"/>
            <a:ext cx="11047249" cy="19589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66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静电现象在生产、生活中有许多应用，但有时也会给人们的生产和生活带来困扰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加油站工人提起油枪加油前，必须用手触摸如图所示的按钮，这个按钮通过导体与大地相连接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这样做是为了（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清除手上的灰尘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消除身体上的静电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清除手上汗水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使身体带上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静电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062" y="2492896"/>
            <a:ext cx="2849605" cy="25485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4917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根据你对生活中物理量的认识，你认为下列数据最符合实际情况的是（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福州地区的大气压约为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普通铅笔的长度约为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 dm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一个普通中学生的重力约为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初三学生步行的速度约为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m/s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71670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我国电力供电系统全球领先，为国家经济建设和人民生活提供了强有力的保障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如果使用不当也会给我们带来危害，为了安全用电，下列说法正确的是（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控制灯泡的开关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应串联接在灯泡和火线之间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发现空气开关跳闸后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立刻重新闭合即可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使用测电笔时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手可以直接接触它的笔尖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为了充电方便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手机充电器可以永久插在插座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082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在某次知识竞赛中，有甲、乙、丙三名选手参加决赛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任何一名选手按自己面前的开关时，灯都会亮，图中符合要求的电路是（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060848"/>
            <a:ext cx="10264959" cy="19207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71270" y="1414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3590</Words>
  <Application>Microsoft Office PowerPoint</Application>
  <PresentationFormat>自定义</PresentationFormat>
  <Paragraphs>307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7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441</cp:revision>
  <dcterms:created xsi:type="dcterms:W3CDTF">2020-11-06T05:24:00Z</dcterms:created>
  <dcterms:modified xsi:type="dcterms:W3CDTF">2025-09-10T12:06:58Z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